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1" r:id="rId3"/>
    <p:sldId id="257" r:id="rId4"/>
    <p:sldId id="281" r:id="rId5"/>
    <p:sldId id="268" r:id="rId6"/>
    <p:sldId id="275" r:id="rId7"/>
    <p:sldId id="277" r:id="rId8"/>
    <p:sldId id="274" r:id="rId9"/>
    <p:sldId id="279" r:id="rId10"/>
    <p:sldId id="280" r:id="rId11"/>
    <p:sldId id="276" r:id="rId12"/>
    <p:sldId id="282" r:id="rId13"/>
    <p:sldId id="270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9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52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3319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412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271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884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622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65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64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56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11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57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21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07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74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19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0FA43-3565-4953-9650-F6D29272CA29}" type="datetimeFigureOut">
              <a:rPr lang="en-IN" smtClean="0"/>
              <a:pPr/>
              <a:t>29-12-2020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1D2004-252B-478B-9B4C-BD18A1DC34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2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jf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3342623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5B010C6-63EE-4DFB-BAC7-B477DFBBAF37}"/>
              </a:ext>
            </a:extLst>
          </p:cNvPr>
          <p:cNvSpPr txBox="1"/>
          <p:nvPr/>
        </p:nvSpPr>
        <p:spPr>
          <a:xfrm>
            <a:off x="852256" y="452761"/>
            <a:ext cx="103602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lgerian" panose="04020705040A02060702" pitchFamily="82" charset="0"/>
              </a:rPr>
              <a:t>RAJ KUMAR GOEL INSTITUTE OF TECHNOLOGY GHAZIABAD</a:t>
            </a:r>
          </a:p>
          <a:p>
            <a:r>
              <a:rPr lang="en-US" sz="2800" b="1" dirty="0">
                <a:latin typeface="Algerian" panose="04020705040A02060702" pitchFamily="82" charset="0"/>
              </a:rPr>
              <a:t>       DEPARTMENT OF COMPUTER SCIENCE  &amp; ENGINEERING</a:t>
            </a:r>
          </a:p>
          <a:p>
            <a:r>
              <a:rPr lang="en-US" sz="2800" b="1" dirty="0">
                <a:latin typeface="Algerian" panose="04020705040A02060702" pitchFamily="82" charset="0"/>
              </a:rPr>
              <a:t>                             SESSION:-2020-2021</a:t>
            </a:r>
            <a:endParaRPr lang="en-IN" sz="2800" b="1" dirty="0"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57A78-3357-475B-A5CD-B642E2D51407}"/>
              </a:ext>
            </a:extLst>
          </p:cNvPr>
          <p:cNvSpPr txBox="1"/>
          <p:nvPr/>
        </p:nvSpPr>
        <p:spPr>
          <a:xfrm>
            <a:off x="1622567" y="2631966"/>
            <a:ext cx="8080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DRIVER DROWSINESS DETECTION</a:t>
            </a:r>
            <a:endParaRPr lang="en-IN" sz="4000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B05C4109-412A-47B9-AA29-8546AD4F7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16" y="1564852"/>
            <a:ext cx="1582737" cy="10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28AE2C1A-8688-467D-A463-3BA5D22B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336" y="2578584"/>
            <a:ext cx="1655763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90EBE1-EC5E-4B30-89E8-DC0806CC52E3}"/>
              </a:ext>
            </a:extLst>
          </p:cNvPr>
          <p:cNvSpPr txBox="1"/>
          <p:nvPr/>
        </p:nvSpPr>
        <p:spPr>
          <a:xfrm>
            <a:off x="6549293" y="4372971"/>
            <a:ext cx="441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SUBMITTED BY:-G-8</a:t>
            </a:r>
          </a:p>
          <a:p>
            <a:r>
              <a:rPr lang="en-US" b="1" dirty="0"/>
              <a:t>1.PRINCY UPADHYAY(1703310139)</a:t>
            </a:r>
          </a:p>
          <a:p>
            <a:r>
              <a:rPr lang="en-US" b="1" dirty="0"/>
              <a:t>2.LAUREN JAIN(1703310102)</a:t>
            </a:r>
          </a:p>
          <a:p>
            <a:r>
              <a:rPr lang="en-US" b="1" dirty="0"/>
              <a:t>3.SATYA MISHRA(1703310176)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b="1" dirty="0"/>
          </a:p>
          <a:p>
            <a:r>
              <a:rPr lang="en-US" b="1" dirty="0"/>
              <a:t>4.SHRIYA GOYAL(1703310195)</a:t>
            </a:r>
          </a:p>
          <a:p>
            <a:endParaRPr lang="en-US" b="1" dirty="0"/>
          </a:p>
          <a:p>
            <a:r>
              <a:rPr lang="en-US" sz="1800" b="1" dirty="0"/>
              <a:t>GUIDE : DR. SACHI GUPTA(HOD CSE)</a:t>
            </a:r>
            <a:endParaRPr lang="en-IN" sz="1800" b="1" dirty="0"/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F7869-82E0-47C3-A27B-CB405CF79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" y="4465393"/>
            <a:ext cx="3373515" cy="22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0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EE6546-8366-44F3-AEDB-778A4F9D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850" y="260983"/>
            <a:ext cx="3133818" cy="539087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>IMPLEMENTATION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14A60-D320-4B86-9530-376DA15FD5E4}"/>
              </a:ext>
            </a:extLst>
          </p:cNvPr>
          <p:cNvSpPr txBox="1"/>
          <p:nvPr/>
        </p:nvSpPr>
        <p:spPr>
          <a:xfrm>
            <a:off x="452761" y="897514"/>
            <a:ext cx="686243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Yawn Detection</a:t>
            </a:r>
            <a:r>
              <a:rPr lang="en-I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 driver in real time using OpenCV      and dlib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wing are the steps for implementation of yawn detection:-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Mouth</a:t>
            </a: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localization.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Mouth Aspect Ratio.</a:t>
            </a:r>
          </a:p>
          <a:p>
            <a:pPr>
              <a:buClr>
                <a:schemeClr val="tx1"/>
              </a:buClr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MAR=||C-D||+||E-F||+G-H||</a:t>
            </a:r>
          </a:p>
          <a:p>
            <a:pPr>
              <a:buClr>
                <a:schemeClr val="tx1"/>
              </a:buClr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3.0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condition - If MAR value is greater than 14 in 30 frames then yawn detected.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Yawn Detection">
            <a:hlinkClick r:id="" action="ppaction://media"/>
            <a:extLst>
              <a:ext uri="{FF2B5EF4-FFF2-40B4-BE49-F238E27FC236}">
                <a16:creationId xmlns:a16="http://schemas.microsoft.com/office/drawing/2014/main" id="{747AF37B-B1B0-4A2A-8F83-4E29EC8CB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9079" y="2050742"/>
            <a:ext cx="4722921" cy="4061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A16769-900D-419F-9CCA-EFF69FA40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33" y="2467641"/>
            <a:ext cx="2545657" cy="8788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F8FD9A-88AD-43D9-A403-605017E5DCC3}"/>
              </a:ext>
            </a:extLst>
          </p:cNvPr>
          <p:cNvSpPr txBox="1"/>
          <p:nvPr/>
        </p:nvSpPr>
        <p:spPr>
          <a:xfrm>
            <a:off x="9078221" y="1421283"/>
            <a:ext cx="194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9BEC9-527B-4EFB-AD65-771E27DD5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27" y="2467640"/>
            <a:ext cx="1289496" cy="7638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D4DFEA-B4A7-4ED7-9D71-9B5BF76575C4}"/>
              </a:ext>
            </a:extLst>
          </p:cNvPr>
          <p:cNvCxnSpPr>
            <a:cxnSpLocks/>
          </p:cNvCxnSpPr>
          <p:nvPr/>
        </p:nvCxnSpPr>
        <p:spPr>
          <a:xfrm>
            <a:off x="1358283" y="2636669"/>
            <a:ext cx="1740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94D5897-6F15-4589-ABF8-D2D9334505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1" y="3677918"/>
            <a:ext cx="4935983" cy="29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907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STATUS OF RESEARCH 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20EBD-D6C3-4F2E-824F-01C2A4CEC89F}"/>
              </a:ext>
            </a:extLst>
          </p:cNvPr>
          <p:cNvSpPr txBox="1"/>
          <p:nvPr/>
        </p:nvSpPr>
        <p:spPr>
          <a:xfrm>
            <a:off x="1305698" y="1559131"/>
            <a:ext cx="7394419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review paper(Driver Drowsiness Detection) has already been drafted and will be sent to the reputed journal/conference.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of project is in progress, so in the month of February one more computation based research paper will be submitted to the reputed journal/conference.</a:t>
            </a:r>
          </a:p>
        </p:txBody>
      </p:sp>
    </p:spTree>
    <p:extLst>
      <p:ext uri="{BB962C8B-B14F-4D97-AF65-F5344CB8AC3E}">
        <p14:creationId xmlns:p14="http://schemas.microsoft.com/office/powerpoint/2010/main" val="243539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WORK PLAN FOR NEXT ONE MONTH</a:t>
            </a: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20EBD-D6C3-4F2E-824F-01C2A4CEC89F}"/>
              </a:ext>
            </a:extLst>
          </p:cNvPr>
          <p:cNvSpPr txBox="1"/>
          <p:nvPr/>
        </p:nvSpPr>
        <p:spPr>
          <a:xfrm>
            <a:off x="1305699" y="1635334"/>
            <a:ext cx="651621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EAR and MAR calculations with some conditions of drowsiness.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frontend for Driver drowsiness detection system.</a:t>
            </a:r>
          </a:p>
        </p:txBody>
      </p:sp>
    </p:spTree>
    <p:extLst>
      <p:ext uri="{BB962C8B-B14F-4D97-AF65-F5344CB8AC3E}">
        <p14:creationId xmlns:p14="http://schemas.microsoft.com/office/powerpoint/2010/main" val="234996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B329-1C8B-4C23-9F27-6F2AACDB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809" y="414939"/>
            <a:ext cx="2683716" cy="50898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>REFERENCES</a:t>
            </a:r>
            <a:endParaRPr lang="en-IN" sz="28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E55C6-4986-4D7D-9DE4-CFF9DFF7C1BA}"/>
              </a:ext>
            </a:extLst>
          </p:cNvPr>
          <p:cNvSpPr txBox="1"/>
          <p:nvPr/>
        </p:nvSpPr>
        <p:spPr>
          <a:xfrm>
            <a:off x="336062" y="1145543"/>
            <a:ext cx="9163045" cy="47089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[1]. JarekKrajewski, David Sommer, UdoTrutschel, Dave Edwards, Martin Golz. Steering Wheel  Behavior Based Estimation of Fatigue. June,2009;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https://ir.uiowa.edu/cgi/viewcontent.cgi?article=1311&amp;context=drivingassessment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[2]. Zahra Mardi, Seyedeh Naghmeh Miri Ashtiani, Mohammad Mikaili. EEG-based Drowsiness Detection for Safe Driving Using Chaotic Features and Statistical Tests, Zahra Mardi. May-Aug, 2011;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https://www.ncbi.nlm.nih.gov/pmc/articles/PMC3342623/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Alina Mashko. Subjective Methods For Assessment Of Driver Drowsiness. December, 2017.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https://www.researchgate.net/publication/322205318_SUBJECTIVE_METHODS_FOR_ASSESSMENT_OF_DRIVER_DROWSINESS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SayaniGhosh, T. Nandy, Nilotpal Manna. Real Time Eye Detection and Tracking Method for Driver Assistance System. 2015;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https://www.semanticscholar.org/paper/Real-Time-Eye-Detection-and-Tracking-Method-for-Ghosh-Nandy/6d4407b102766cef693c873f4ce37bb19b58bb8c</a:t>
            </a:r>
          </a:p>
        </p:txBody>
      </p:sp>
    </p:spTree>
    <p:extLst>
      <p:ext uri="{BB962C8B-B14F-4D97-AF65-F5344CB8AC3E}">
        <p14:creationId xmlns:p14="http://schemas.microsoft.com/office/powerpoint/2010/main" val="4196813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763FD5-61C4-4935-89DC-E7D145430EA1}"/>
              </a:ext>
            </a:extLst>
          </p:cNvPr>
          <p:cNvSpPr txBox="1"/>
          <p:nvPr/>
        </p:nvSpPr>
        <p:spPr>
          <a:xfrm>
            <a:off x="2547892" y="2413337"/>
            <a:ext cx="5983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THANK YOU</a:t>
            </a:r>
            <a:endParaRPr lang="en-IN" sz="6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02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7B5308-FCA5-480D-BAF6-2E7A575A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077" y="-7794"/>
            <a:ext cx="3008923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3F68BB-B64E-4835-A3A6-3AFC610B769C}"/>
              </a:ext>
            </a:extLst>
          </p:cNvPr>
          <p:cNvSpPr txBox="1"/>
          <p:nvPr/>
        </p:nvSpPr>
        <p:spPr>
          <a:xfrm>
            <a:off x="818846" y="1444833"/>
            <a:ext cx="7191924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 National Crime Records Bureau(NCRB) over 1,48,707 people were killed in road accidents.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wheelers account for 25% of total road crash deaths.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one death in every 4 minutes due to a road accident in India.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ranks 1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number of road accidents.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ccording to NSF about 37% or 103 million people have fallen asleep at the wheel.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73A73-B3DE-4729-BDC2-C1FFC7BD750B}"/>
              </a:ext>
            </a:extLst>
          </p:cNvPr>
          <p:cNvSpPr txBox="1">
            <a:spLocks/>
          </p:cNvSpPr>
          <p:nvPr/>
        </p:nvSpPr>
        <p:spPr>
          <a:xfrm>
            <a:off x="2938508" y="739854"/>
            <a:ext cx="2676291" cy="5226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ABSTRACT</a:t>
            </a: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34692-644B-46DE-8CFF-B1308CFBD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41" y="3931442"/>
            <a:ext cx="3368431" cy="244272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2685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B269-6454-40A9-A984-1323A8B3B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729" y="1022304"/>
            <a:ext cx="8724119" cy="5520539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1-Vehicle Based Measures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:-These measurements are determined in a simulated environment by placing sensors on various vehicle components, such as the steering wheel and the acceleration pedal.[1]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2-Physiological Measures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correlation between physiological signals electrocardiogram (ECG), Electromyogram (EMG), Electrooculogram(EoG) and electroencephalogram (EEG))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driver drowsiness has been studied by many researchers.[2]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3-Subjective Measures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:-Subjective measures are those which evaluate the level of drowsiness based on the driver’s personal estimation.[3]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4-Behavioral Measures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:-The behaviour of the driver, including yawning, eye closure, eye blinking, head pose, etc. is monitored through a camera and the driver gets alert if any of these drowsiness symptoms are detected.[4]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2512A2-AA2A-47FB-98E4-9FE0CF92B049}"/>
              </a:ext>
            </a:extLst>
          </p:cNvPr>
          <p:cNvSpPr txBox="1">
            <a:spLocks/>
          </p:cNvSpPr>
          <p:nvPr/>
        </p:nvSpPr>
        <p:spPr>
          <a:xfrm>
            <a:off x="3027286" y="315157"/>
            <a:ext cx="4568545" cy="4515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LITERATURE SURVEY</a:t>
            </a: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50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3B14-C5A2-48FB-9BF2-F6CE98B4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498" y="802234"/>
            <a:ext cx="6897950" cy="491231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>COMPARISON OF DIFFERENT MEASURES</a:t>
            </a:r>
            <a:endParaRPr lang="en-IN" sz="28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2651E93-4CD3-4277-8483-0171BEC0F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56194"/>
              </p:ext>
            </p:extLst>
          </p:nvPr>
        </p:nvGraphicFramePr>
        <p:xfrm>
          <a:off x="621437" y="1526960"/>
          <a:ext cx="9951868" cy="4283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612">
                  <a:extLst>
                    <a:ext uri="{9D8B030D-6E8A-4147-A177-3AD203B41FA5}">
                      <a16:colId xmlns:a16="http://schemas.microsoft.com/office/drawing/2014/main" val="251392038"/>
                    </a:ext>
                  </a:extLst>
                </a:gridCol>
                <a:gridCol w="2474752">
                  <a:extLst>
                    <a:ext uri="{9D8B030D-6E8A-4147-A177-3AD203B41FA5}">
                      <a16:colId xmlns:a16="http://schemas.microsoft.com/office/drawing/2014/main" val="1599210078"/>
                    </a:ext>
                  </a:extLst>
                </a:gridCol>
                <a:gridCol w="2474752">
                  <a:extLst>
                    <a:ext uri="{9D8B030D-6E8A-4147-A177-3AD203B41FA5}">
                      <a16:colId xmlns:a16="http://schemas.microsoft.com/office/drawing/2014/main" val="225015741"/>
                    </a:ext>
                  </a:extLst>
                </a:gridCol>
                <a:gridCol w="2474752">
                  <a:extLst>
                    <a:ext uri="{9D8B030D-6E8A-4147-A177-3AD203B41FA5}">
                      <a16:colId xmlns:a16="http://schemas.microsoft.com/office/drawing/2014/main" val="1679157845"/>
                    </a:ext>
                  </a:extLst>
                </a:gridCol>
              </a:tblGrid>
              <a:tr h="63283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31644"/>
                  </a:ext>
                </a:extLst>
              </a:tr>
              <a:tr h="113839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Physiological Measures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derived</a:t>
                      </a:r>
                    </a:p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the physiological</a:t>
                      </a:r>
                    </a:p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Reliable , Accurate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Intrusive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779466"/>
                  </a:ext>
                </a:extLst>
              </a:tr>
              <a:tr h="63283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Subjective Measures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Questionnaire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Unrealistic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84337"/>
                  </a:ext>
                </a:extLst>
              </a:tr>
              <a:tr h="96692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Vehicle-based measures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Steering wheel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Movement , Standard Lane deviation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Non-intrusive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Unreliable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710404"/>
                  </a:ext>
                </a:extLst>
              </a:tr>
              <a:tr h="63283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Behavioral measures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Eye closure, yawn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Non-intrusive , Ease of Use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Lighting condition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13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58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977F2F-3DD2-48AF-A826-C495EC03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205" y="693601"/>
            <a:ext cx="4758431" cy="52264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PROBLEM STATEMENT</a:t>
            </a: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80D45-DB22-48D7-9B54-8061785D6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961" y="-41644"/>
            <a:ext cx="4424039" cy="333375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C243F95-5EEA-43E7-AFA3-DC2A28B01BF6}"/>
              </a:ext>
            </a:extLst>
          </p:cNvPr>
          <p:cNvSpPr txBox="1">
            <a:spLocks/>
          </p:cNvSpPr>
          <p:nvPr/>
        </p:nvSpPr>
        <p:spPr>
          <a:xfrm>
            <a:off x="497149" y="1896535"/>
            <a:ext cx="7909321" cy="2601953"/>
          </a:xfrm>
          <a:prstGeom prst="cloud">
            <a:avLst/>
          </a:prstGeom>
          <a:solidFill>
            <a:schemeClr val="bg1"/>
          </a:solidFill>
          <a:ln w="19050" cap="rnd" cmpd="sng" algn="ctr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 a prototype of Driver Drowsiness Detection System using Computer vision.</a:t>
            </a:r>
            <a:endParaRPr lang="en-I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D2D01-4EB6-4142-8BD4-FF0C13648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9" y="4498488"/>
            <a:ext cx="3630968" cy="21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0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60D7D3DF-A2F0-4F13-8B9C-0F3B3C29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221" y="12247"/>
            <a:ext cx="6010922" cy="52264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lgerian" panose="04020705040A02060702" pitchFamily="82" charset="0"/>
              </a:rPr>
              <a:t>SOLUTION APPROACH / METHODOLOGY</a:t>
            </a:r>
            <a:endParaRPr lang="en-IN" sz="24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48562D-FBE9-4A05-986B-26891BB565F5}"/>
              </a:ext>
            </a:extLst>
          </p:cNvPr>
          <p:cNvSpPr/>
          <p:nvPr/>
        </p:nvSpPr>
        <p:spPr>
          <a:xfrm>
            <a:off x="762000" y="2514600"/>
            <a:ext cx="4191000" cy="167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 descr="webcam.jpg">
            <a:extLst>
              <a:ext uri="{FF2B5EF4-FFF2-40B4-BE49-F238E27FC236}">
                <a16:creationId xmlns:a16="http://schemas.microsoft.com/office/drawing/2014/main" id="{87EA3128-08E6-4AEE-BD57-0A68E71B7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609600"/>
            <a:ext cx="1009650" cy="1009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7" name="Picture 86" descr="video frame.jpg">
            <a:extLst>
              <a:ext uri="{FF2B5EF4-FFF2-40B4-BE49-F238E27FC236}">
                <a16:creationId xmlns:a16="http://schemas.microsoft.com/office/drawing/2014/main" id="{5174BF07-AF92-47EF-A4CE-62DBF6FA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609600"/>
            <a:ext cx="133704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8" name="Picture 87" descr="Facial landmark.png">
            <a:extLst>
              <a:ext uri="{FF2B5EF4-FFF2-40B4-BE49-F238E27FC236}">
                <a16:creationId xmlns:a16="http://schemas.microsoft.com/office/drawing/2014/main" id="{2EAF300F-912A-485B-94BC-7A0AB26E1F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0400" y="2514600"/>
            <a:ext cx="990600" cy="9906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9" name="Picture 88" descr="eye closure.jpg">
            <a:extLst>
              <a:ext uri="{FF2B5EF4-FFF2-40B4-BE49-F238E27FC236}">
                <a16:creationId xmlns:a16="http://schemas.microsoft.com/office/drawing/2014/main" id="{C73838A7-37A9-4727-B542-7F85ABF892E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10200" y="4495800"/>
            <a:ext cx="1905000" cy="6209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0" name="Picture 89" descr="yawn.jpeg">
            <a:extLst>
              <a:ext uri="{FF2B5EF4-FFF2-40B4-BE49-F238E27FC236}">
                <a16:creationId xmlns:a16="http://schemas.microsoft.com/office/drawing/2014/main" id="{2E9F7DF1-5D1C-46FD-B765-EAD96FF4754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2400" y="4419600"/>
            <a:ext cx="1007000" cy="707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1" name="Picture 90" descr="alarm.jpg">
            <a:extLst>
              <a:ext uri="{FF2B5EF4-FFF2-40B4-BE49-F238E27FC236}">
                <a16:creationId xmlns:a16="http://schemas.microsoft.com/office/drawing/2014/main" id="{07FF22F3-EC27-46E9-B533-430AEAD9E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150" y="5257800"/>
            <a:ext cx="857250" cy="857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2" name="Picture 91" descr="video frame.jpg">
            <a:extLst>
              <a:ext uri="{FF2B5EF4-FFF2-40B4-BE49-F238E27FC236}">
                <a16:creationId xmlns:a16="http://schemas.microsoft.com/office/drawing/2014/main" id="{29B93899-40DE-489D-9D5F-F305D2CC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360" y="609600"/>
            <a:ext cx="133704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2771A66-8F83-4392-B7C7-B75C5524C5C1}"/>
              </a:ext>
            </a:extLst>
          </p:cNvPr>
          <p:cNvCxnSpPr>
            <a:stCxn id="86" idx="3"/>
            <a:endCxn id="87" idx="1"/>
          </p:cNvCxnSpPr>
          <p:nvPr/>
        </p:nvCxnSpPr>
        <p:spPr>
          <a:xfrm flipV="1">
            <a:off x="3600450" y="1104900"/>
            <a:ext cx="89535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E47211B-62CF-40F6-8BA8-AE4A95D6ADA0}"/>
              </a:ext>
            </a:extLst>
          </p:cNvPr>
          <p:cNvCxnSpPr>
            <a:stCxn id="87" idx="3"/>
            <a:endCxn id="92" idx="1"/>
          </p:cNvCxnSpPr>
          <p:nvPr/>
        </p:nvCxnSpPr>
        <p:spPr>
          <a:xfrm>
            <a:off x="5832840" y="1104900"/>
            <a:ext cx="98352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6">
            <a:extLst>
              <a:ext uri="{FF2B5EF4-FFF2-40B4-BE49-F238E27FC236}">
                <a16:creationId xmlns:a16="http://schemas.microsoft.com/office/drawing/2014/main" id="{E07C2747-3197-4E91-B78D-21B9E9DEB6A8}"/>
              </a:ext>
            </a:extLst>
          </p:cNvPr>
          <p:cNvCxnSpPr>
            <a:stCxn id="88" idx="2"/>
            <a:endCxn id="90" idx="0"/>
          </p:cNvCxnSpPr>
          <p:nvPr/>
        </p:nvCxnSpPr>
        <p:spPr>
          <a:xfrm rot="16200000" flipH="1">
            <a:off x="7433601" y="3577300"/>
            <a:ext cx="914399" cy="770200"/>
          </a:xfrm>
          <a:prstGeom prst="bentConnector3">
            <a:avLst>
              <a:gd name="adj1" fmla="val 7549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Decision 95">
            <a:extLst>
              <a:ext uri="{FF2B5EF4-FFF2-40B4-BE49-F238E27FC236}">
                <a16:creationId xmlns:a16="http://schemas.microsoft.com/office/drawing/2014/main" id="{95153D15-D84B-4D21-A5F8-899E2EA44EF9}"/>
              </a:ext>
            </a:extLst>
          </p:cNvPr>
          <p:cNvSpPr/>
          <p:nvPr/>
        </p:nvSpPr>
        <p:spPr>
          <a:xfrm>
            <a:off x="3581400" y="5029200"/>
            <a:ext cx="1828800" cy="129540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Is it a drowsy  state?</a:t>
            </a:r>
            <a:endParaRPr lang="en-US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DB2DB24-13B2-45C9-A242-EB8315CFA0CC}"/>
              </a:ext>
            </a:extLst>
          </p:cNvPr>
          <p:cNvCxnSpPr>
            <a:stCxn id="96" idx="1"/>
            <a:endCxn id="91" idx="3"/>
          </p:cNvCxnSpPr>
          <p:nvPr/>
        </p:nvCxnSpPr>
        <p:spPr>
          <a:xfrm rot="10800000" flipV="1">
            <a:off x="3200400" y="5676899"/>
            <a:ext cx="3810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AA862A1-A1EB-4084-AB56-D9171776E63D}"/>
              </a:ext>
            </a:extLst>
          </p:cNvPr>
          <p:cNvSpPr txBox="1"/>
          <p:nvPr/>
        </p:nvSpPr>
        <p:spPr>
          <a:xfrm>
            <a:off x="2667000" y="1752600"/>
            <a:ext cx="9144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Webcam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7A4E64-3976-4C9C-BA03-BFE157E1C7E1}"/>
              </a:ext>
            </a:extLst>
          </p:cNvPr>
          <p:cNvSpPr txBox="1"/>
          <p:nvPr/>
        </p:nvSpPr>
        <p:spPr>
          <a:xfrm>
            <a:off x="4495800" y="1752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Video Capturing</a:t>
            </a:r>
          </a:p>
        </p:txBody>
      </p:sp>
      <p:cxnSp>
        <p:nvCxnSpPr>
          <p:cNvPr id="100" name="Elbow Connector 108">
            <a:extLst>
              <a:ext uri="{FF2B5EF4-FFF2-40B4-BE49-F238E27FC236}">
                <a16:creationId xmlns:a16="http://schemas.microsoft.com/office/drawing/2014/main" id="{8E30112C-CBDE-461D-A1F2-B2BE66E426F6}"/>
              </a:ext>
            </a:extLst>
          </p:cNvPr>
          <p:cNvCxnSpPr>
            <a:stCxn id="88" idx="2"/>
            <a:endCxn id="89" idx="0"/>
          </p:cNvCxnSpPr>
          <p:nvPr/>
        </p:nvCxnSpPr>
        <p:spPr>
          <a:xfrm rot="5400000">
            <a:off x="6438901" y="3429000"/>
            <a:ext cx="990599" cy="1143000"/>
          </a:xfrm>
          <a:prstGeom prst="bentConnector3">
            <a:avLst>
              <a:gd name="adj1" fmla="val 699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499E13E-3587-48B3-8E96-EDF0EB39E657}"/>
              </a:ext>
            </a:extLst>
          </p:cNvPr>
          <p:cNvSpPr txBox="1"/>
          <p:nvPr/>
        </p:nvSpPr>
        <p:spPr>
          <a:xfrm>
            <a:off x="6705600" y="3581400"/>
            <a:ext cx="1600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Facial Landmarks Extraction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BA01458-1603-4401-A966-F7BAB1D541C7}"/>
              </a:ext>
            </a:extLst>
          </p:cNvPr>
          <p:cNvSpPr txBox="1"/>
          <p:nvPr/>
        </p:nvSpPr>
        <p:spPr>
          <a:xfrm>
            <a:off x="3200400" y="5410200"/>
            <a:ext cx="457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B1C560E-0BE3-41CE-8BE0-CD17A35C7DB4}"/>
              </a:ext>
            </a:extLst>
          </p:cNvPr>
          <p:cNvSpPr txBox="1"/>
          <p:nvPr/>
        </p:nvSpPr>
        <p:spPr>
          <a:xfrm>
            <a:off x="2133599" y="6169223"/>
            <a:ext cx="121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Warning Alarm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10F7032-3795-49A3-B50B-70E5C2377BC1}"/>
              </a:ext>
            </a:extLst>
          </p:cNvPr>
          <p:cNvSpPr txBox="1"/>
          <p:nvPr/>
        </p:nvSpPr>
        <p:spPr>
          <a:xfrm>
            <a:off x="5334000" y="6172200"/>
            <a:ext cx="457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pic>
        <p:nvPicPr>
          <p:cNvPr id="105" name="Picture 104" descr="system.jpg">
            <a:extLst>
              <a:ext uri="{FF2B5EF4-FFF2-40B4-BE49-F238E27FC236}">
                <a16:creationId xmlns:a16="http://schemas.microsoft.com/office/drawing/2014/main" id="{56D74604-D150-4B4A-A402-5B88C7DCD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09600"/>
            <a:ext cx="99060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F138F08-7506-4965-B3E8-7B670076DA08}"/>
              </a:ext>
            </a:extLst>
          </p:cNvPr>
          <p:cNvCxnSpPr>
            <a:stCxn id="105" idx="3"/>
            <a:endCxn id="86" idx="1"/>
          </p:cNvCxnSpPr>
          <p:nvPr/>
        </p:nvCxnSpPr>
        <p:spPr>
          <a:xfrm>
            <a:off x="1600200" y="1104900"/>
            <a:ext cx="9906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760EC5A-2188-4837-9A53-EA4686FB734B}"/>
              </a:ext>
            </a:extLst>
          </p:cNvPr>
          <p:cNvCxnSpPr>
            <a:stCxn id="92" idx="2"/>
            <a:endCxn id="88" idx="0"/>
          </p:cNvCxnSpPr>
          <p:nvPr/>
        </p:nvCxnSpPr>
        <p:spPr>
          <a:xfrm rot="16200000" flipH="1">
            <a:off x="7038090" y="2046990"/>
            <a:ext cx="914400" cy="20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 descr="video frame.jpg">
            <a:extLst>
              <a:ext uri="{FF2B5EF4-FFF2-40B4-BE49-F238E27FC236}">
                <a16:creationId xmlns:a16="http://schemas.microsoft.com/office/drawing/2014/main" id="{10961B39-2EBF-4B83-A7E0-114DC773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560" y="685800"/>
            <a:ext cx="133704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9" name="Picture 108" descr="video frame.jpg">
            <a:extLst>
              <a:ext uri="{FF2B5EF4-FFF2-40B4-BE49-F238E27FC236}">
                <a16:creationId xmlns:a16="http://schemas.microsoft.com/office/drawing/2014/main" id="{E6374011-4A3E-476B-A77F-BF07CE5F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762000"/>
            <a:ext cx="1337040" cy="99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2D67719C-4C26-453E-A50B-B83D3873EB56}"/>
              </a:ext>
            </a:extLst>
          </p:cNvPr>
          <p:cNvSpPr txBox="1"/>
          <p:nvPr/>
        </p:nvSpPr>
        <p:spPr>
          <a:xfrm>
            <a:off x="6858000" y="1828800"/>
            <a:ext cx="148944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Dividing Video into Frames</a:t>
            </a:r>
          </a:p>
        </p:txBody>
      </p:sp>
      <p:cxnSp>
        <p:nvCxnSpPr>
          <p:cNvPr id="111" name="Shape 204">
            <a:extLst>
              <a:ext uri="{FF2B5EF4-FFF2-40B4-BE49-F238E27FC236}">
                <a16:creationId xmlns:a16="http://schemas.microsoft.com/office/drawing/2014/main" id="{6196C2D0-AF70-4385-B267-FCED601C77E8}"/>
              </a:ext>
            </a:extLst>
          </p:cNvPr>
          <p:cNvCxnSpPr>
            <a:stCxn id="89" idx="2"/>
            <a:endCxn id="96" idx="3"/>
          </p:cNvCxnSpPr>
          <p:nvPr/>
        </p:nvCxnSpPr>
        <p:spPr>
          <a:xfrm rot="5400000">
            <a:off x="5606363" y="4920563"/>
            <a:ext cx="560174" cy="952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hape 206">
            <a:extLst>
              <a:ext uri="{FF2B5EF4-FFF2-40B4-BE49-F238E27FC236}">
                <a16:creationId xmlns:a16="http://schemas.microsoft.com/office/drawing/2014/main" id="{25C17E4A-DD70-477C-9134-1E5C083FC262}"/>
              </a:ext>
            </a:extLst>
          </p:cNvPr>
          <p:cNvCxnSpPr>
            <a:stCxn id="90" idx="2"/>
            <a:endCxn id="96" idx="3"/>
          </p:cNvCxnSpPr>
          <p:nvPr/>
        </p:nvCxnSpPr>
        <p:spPr>
          <a:xfrm rot="5400000">
            <a:off x="6568070" y="3969069"/>
            <a:ext cx="549961" cy="28657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9058BEF-18C1-4200-8E5E-45716D305BE2}"/>
              </a:ext>
            </a:extLst>
          </p:cNvPr>
          <p:cNvSpPr txBox="1"/>
          <p:nvPr/>
        </p:nvSpPr>
        <p:spPr>
          <a:xfrm>
            <a:off x="7476072" y="5257800"/>
            <a:ext cx="1583267" cy="304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Yawn Detection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BD4943-45B2-4FDE-B377-3937AE74C52E}"/>
              </a:ext>
            </a:extLst>
          </p:cNvPr>
          <p:cNvSpPr txBox="1"/>
          <p:nvPr/>
        </p:nvSpPr>
        <p:spPr>
          <a:xfrm>
            <a:off x="5283195" y="5257800"/>
            <a:ext cx="2184400" cy="304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Eye Closure Detection</a:t>
            </a:r>
          </a:p>
        </p:txBody>
      </p:sp>
      <p:pic>
        <p:nvPicPr>
          <p:cNvPr id="115" name="Picture 114" descr="person.jpg">
            <a:extLst>
              <a:ext uri="{FF2B5EF4-FFF2-40B4-BE49-F238E27FC236}">
                <a16:creationId xmlns:a16="http://schemas.microsoft.com/office/drawing/2014/main" id="{7BF56A9F-9621-4A19-9B49-87AD4E52E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4225" y="2743200"/>
            <a:ext cx="1171575" cy="972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16" name="Shape 225">
            <a:extLst>
              <a:ext uri="{FF2B5EF4-FFF2-40B4-BE49-F238E27FC236}">
                <a16:creationId xmlns:a16="http://schemas.microsoft.com/office/drawing/2014/main" id="{D6F61F6E-DD58-4A9B-A41B-233B5E7413D7}"/>
              </a:ext>
            </a:extLst>
          </p:cNvPr>
          <p:cNvCxnSpPr>
            <a:stCxn id="105" idx="2"/>
            <a:endCxn id="115" idx="1"/>
          </p:cNvCxnSpPr>
          <p:nvPr/>
        </p:nvCxnSpPr>
        <p:spPr>
          <a:xfrm rot="16200000" flipH="1">
            <a:off x="1400057" y="1305042"/>
            <a:ext cx="1629011" cy="22193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C95F57C-7EAF-4178-9F52-1290D53D9ADC}"/>
              </a:ext>
            </a:extLst>
          </p:cNvPr>
          <p:cNvSpPr txBox="1"/>
          <p:nvPr/>
        </p:nvSpPr>
        <p:spPr>
          <a:xfrm>
            <a:off x="685800" y="1752600"/>
            <a:ext cx="914400" cy="304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System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CF17D96-4EFD-4D6D-B260-42CBBFB1B65F}"/>
              </a:ext>
            </a:extLst>
          </p:cNvPr>
          <p:cNvSpPr txBox="1"/>
          <p:nvPr/>
        </p:nvSpPr>
        <p:spPr>
          <a:xfrm>
            <a:off x="990601" y="2740218"/>
            <a:ext cx="190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Send Location of Driver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628723C-D23B-488D-B921-2F9C27F525F0}"/>
              </a:ext>
            </a:extLst>
          </p:cNvPr>
          <p:cNvSpPr txBox="1"/>
          <p:nvPr/>
        </p:nvSpPr>
        <p:spPr>
          <a:xfrm>
            <a:off x="3124200" y="37338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Near ones of Driver</a:t>
            </a:r>
          </a:p>
        </p:txBody>
      </p:sp>
      <p:pic>
        <p:nvPicPr>
          <p:cNvPr id="120" name="Picture 119" descr="off alarm.jpg">
            <a:extLst>
              <a:ext uri="{FF2B5EF4-FFF2-40B4-BE49-F238E27FC236}">
                <a16:creationId xmlns:a16="http://schemas.microsoft.com/office/drawing/2014/main" id="{6F92F6DB-5BB3-4B33-8BE8-5FA683E05F4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000" y="5257800"/>
            <a:ext cx="990600" cy="868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21" name="Shape 234">
            <a:extLst>
              <a:ext uri="{FF2B5EF4-FFF2-40B4-BE49-F238E27FC236}">
                <a16:creationId xmlns:a16="http://schemas.microsoft.com/office/drawing/2014/main" id="{629D397C-B6C1-47FF-A4AB-99EDEBBED63B}"/>
              </a:ext>
            </a:extLst>
          </p:cNvPr>
          <p:cNvCxnSpPr>
            <a:stCxn id="96" idx="2"/>
            <a:endCxn id="92" idx="0"/>
          </p:cNvCxnSpPr>
          <p:nvPr/>
        </p:nvCxnSpPr>
        <p:spPr>
          <a:xfrm rot="5400000" flipH="1" flipV="1">
            <a:off x="3132840" y="1972560"/>
            <a:ext cx="5715000" cy="2989080"/>
          </a:xfrm>
          <a:prstGeom prst="bentConnector5">
            <a:avLst>
              <a:gd name="adj1" fmla="val -2118"/>
              <a:gd name="adj2" fmla="val 157517"/>
              <a:gd name="adj3" fmla="val 104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597E0E4-3A02-40C5-9A18-901C81FFE3ED}"/>
              </a:ext>
            </a:extLst>
          </p:cNvPr>
          <p:cNvSpPr txBox="1"/>
          <p:nvPr/>
        </p:nvSpPr>
        <p:spPr>
          <a:xfrm>
            <a:off x="457200" y="61722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Alarm turnoff by Driver Manually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DFEEA09-D45D-4D9F-884D-A240839B7F00}"/>
              </a:ext>
            </a:extLst>
          </p:cNvPr>
          <p:cNvCxnSpPr>
            <a:stCxn id="91" idx="1"/>
            <a:endCxn id="120" idx="3"/>
          </p:cNvCxnSpPr>
          <p:nvPr/>
        </p:nvCxnSpPr>
        <p:spPr>
          <a:xfrm rot="10800000" flipV="1">
            <a:off x="1752600" y="5686425"/>
            <a:ext cx="590550" cy="54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19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38" y="1324181"/>
            <a:ext cx="9228172" cy="4907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41" y="456713"/>
            <a:ext cx="9957735" cy="1320800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>PROTOTYPE OF DRIVER DROWSINESS DETECTION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849612-66E5-4D48-874F-2CC4E0F7AB2A}"/>
              </a:ext>
            </a:extLst>
          </p:cNvPr>
          <p:cNvSpPr txBox="1"/>
          <p:nvPr/>
        </p:nvSpPr>
        <p:spPr>
          <a:xfrm>
            <a:off x="2435444" y="1420059"/>
            <a:ext cx="672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DRIVER DROWSINESS DETECTION</a:t>
            </a:r>
            <a:endParaRPr lang="en-IN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C5751-8490-4DC3-81AB-29A50BA16C4E}"/>
              </a:ext>
            </a:extLst>
          </p:cNvPr>
          <p:cNvSpPr/>
          <p:nvPr/>
        </p:nvSpPr>
        <p:spPr>
          <a:xfrm>
            <a:off x="4429954" y="2322170"/>
            <a:ext cx="2334827" cy="58477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DF648-5B6F-4504-AE68-3A3535F2559B}"/>
              </a:ext>
            </a:extLst>
          </p:cNvPr>
          <p:cNvSpPr/>
          <p:nvPr/>
        </p:nvSpPr>
        <p:spPr>
          <a:xfrm>
            <a:off x="4429954" y="4268392"/>
            <a:ext cx="2334827" cy="58477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CONTACTS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91A5D1-7418-4C67-B9B3-089DED597689}"/>
              </a:ext>
            </a:extLst>
          </p:cNvPr>
          <p:cNvSpPr/>
          <p:nvPr/>
        </p:nvSpPr>
        <p:spPr>
          <a:xfrm>
            <a:off x="4429954" y="3283015"/>
            <a:ext cx="2334827" cy="58477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 LOCATION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8668F2-228B-48C8-859B-682885B2141F}"/>
              </a:ext>
            </a:extLst>
          </p:cNvPr>
          <p:cNvSpPr/>
          <p:nvPr/>
        </p:nvSpPr>
        <p:spPr>
          <a:xfrm>
            <a:off x="4429953" y="5253769"/>
            <a:ext cx="2334827" cy="58477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ALARM PLAYLIST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022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2082" y="168573"/>
            <a:ext cx="3053918" cy="48827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>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147" y="838940"/>
            <a:ext cx="8596668" cy="4676121"/>
          </a:xfrm>
        </p:spPr>
        <p:txBody>
          <a:bodyPr>
            <a:normAutofit/>
          </a:bodyPr>
          <a:lstStyle/>
          <a:p>
            <a:pPr marL="0" indent="0" algn="just">
              <a:buClr>
                <a:schemeClr val="tx1"/>
              </a:buClr>
              <a:buNone/>
            </a:pPr>
            <a:r>
              <a:rPr lang="en-I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facial landmark of driver in real time using OpenCV, dlib library</a:t>
            </a:r>
            <a:r>
              <a:rPr lang="en-I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pre-trained facial landmark detector inside the dlib library is used to estimate the location of </a:t>
            </a:r>
            <a:r>
              <a:rPr lang="en-US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68 (x, y)-coordinates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map to facial structures on the face.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Facial landmarks are used to localize and represent salient regions of the face, such as: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Eyes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Eyebrows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Nose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Mouth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Jawline</a:t>
            </a:r>
          </a:p>
          <a:p>
            <a:pPr marL="0" indent="0" algn="just">
              <a:buClr>
                <a:schemeClr val="tx1"/>
              </a:buClr>
              <a:buNone/>
            </a:pPr>
            <a:endParaRPr lang="en-IN" sz="8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8E97E-8CD3-4950-9E0C-EF95EEC50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265" y="3231228"/>
            <a:ext cx="2796466" cy="268356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C2949A0-5CE9-4EB3-B713-C7EF3C8F1E99}"/>
              </a:ext>
            </a:extLst>
          </p:cNvPr>
          <p:cNvSpPr/>
          <p:nvPr/>
        </p:nvSpPr>
        <p:spPr>
          <a:xfrm>
            <a:off x="8323318" y="4328875"/>
            <a:ext cx="873947" cy="48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229E0-4E4B-4751-AD3D-8CED4AA55298}"/>
              </a:ext>
            </a:extLst>
          </p:cNvPr>
          <p:cNvSpPr txBox="1"/>
          <p:nvPr/>
        </p:nvSpPr>
        <p:spPr>
          <a:xfrm>
            <a:off x="9477802" y="2697579"/>
            <a:ext cx="161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Screenshot (19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12" y="2928411"/>
            <a:ext cx="3988929" cy="3438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4E425-9668-4A86-910C-ABD8BC544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76" y="2805344"/>
            <a:ext cx="2272633" cy="343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3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45B043C-B4E8-4C05-A2A3-08980E549A87}"/>
              </a:ext>
            </a:extLst>
          </p:cNvPr>
          <p:cNvSpPr txBox="1"/>
          <p:nvPr/>
        </p:nvSpPr>
        <p:spPr>
          <a:xfrm>
            <a:off x="340786" y="857666"/>
            <a:ext cx="7293006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etection of eye blinking of the driver in real time using OpenCV and dlib.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wing are the steps for implementation of eye blinking :-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Eye localization.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Eye Aspect Ratio.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condition - If EAR value is less than 0.28 in 30 frames then eye blink is detected and after 3 blinks, a warning is generated.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if EAR value is less than 0.28 in 90 frames then also a warning is generated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13ACA9-9E5F-4FE9-8864-33660712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02" y="257387"/>
            <a:ext cx="3335373" cy="42071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100" b="1" dirty="0">
                <a:solidFill>
                  <a:schemeClr val="tx1"/>
                </a:solidFill>
                <a:latin typeface="Algerian" panose="04020705040A02060702" pitchFamily="82" charset="0"/>
              </a:rPr>
              <a:t>IMPLEMENTATION</a:t>
            </a:r>
            <a:r>
              <a:rPr lang="en-IN" sz="2800" b="1" dirty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</a:p>
        </p:txBody>
      </p:sp>
      <p:pic>
        <p:nvPicPr>
          <p:cNvPr id="12" name="Blink Detection">
            <a:hlinkClick r:id="" action="ppaction://media"/>
            <a:extLst>
              <a:ext uri="{FF2B5EF4-FFF2-40B4-BE49-F238E27FC236}">
                <a16:creationId xmlns:a16="http://schemas.microsoft.com/office/drawing/2014/main" id="{78EA2166-864B-4850-B5C3-0425EC480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2385" y="1772608"/>
            <a:ext cx="4649615" cy="39106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03D8200-9033-4930-A93C-8F8AD4C34EEB}"/>
              </a:ext>
            </a:extLst>
          </p:cNvPr>
          <p:cNvSpPr txBox="1">
            <a:spLocks/>
          </p:cNvSpPr>
          <p:nvPr/>
        </p:nvSpPr>
        <p:spPr>
          <a:xfrm>
            <a:off x="757233" y="191843"/>
            <a:ext cx="8596668" cy="420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IN" sz="28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FC974-5781-4F47-B793-7CDE06F48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00" y="2309064"/>
            <a:ext cx="2050331" cy="90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011 How to detect eye blinking in videos using dlib and OpenCV in Python">
            <a:extLst>
              <a:ext uri="{FF2B5EF4-FFF2-40B4-BE49-F238E27FC236}">
                <a16:creationId xmlns:a16="http://schemas.microsoft.com/office/drawing/2014/main" id="{2D71B46D-075F-404F-8812-593D9D52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012" y="2346737"/>
            <a:ext cx="1553592" cy="82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416DE-3113-4603-BF07-16D72DBE0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55" y="4055536"/>
            <a:ext cx="5070778" cy="2556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2DF581-0228-492A-89D0-B39E80C3A8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43" y="2307771"/>
            <a:ext cx="2604231" cy="940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FB848A-FBA3-44CF-B3B9-1C0F2ADFC69E}"/>
              </a:ext>
            </a:extLst>
          </p:cNvPr>
          <p:cNvSpPr txBox="1"/>
          <p:nvPr/>
        </p:nvSpPr>
        <p:spPr>
          <a:xfrm>
            <a:off x="8920320" y="1020148"/>
            <a:ext cx="194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1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1560</TotalTime>
  <Words>884</Words>
  <Application>Microsoft Office PowerPoint</Application>
  <PresentationFormat>Widescreen</PresentationFormat>
  <Paragraphs>127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Arial Black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COMPARISON OF DIFFERENT MEASURES</vt:lpstr>
      <vt:lpstr>PROBLEM STATEMENT</vt:lpstr>
      <vt:lpstr>SOLUTION APPROACH / METHODOLOGY</vt:lpstr>
      <vt:lpstr>PROTOTYPE OF DRIVER DROWSINESS DETECTION SYSTEM</vt:lpstr>
      <vt:lpstr>IMPLEMENTATION </vt:lpstr>
      <vt:lpstr>IMPLEMENTATION </vt:lpstr>
      <vt:lpstr>IMPLEMENTATION </vt:lpstr>
      <vt:lpstr>STATUS OF RESEARCH PAPER</vt:lpstr>
      <vt:lpstr>WORK PLAN FOR NEXT ONE MONTH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DROWSINESS DETECTION</dc:title>
  <dc:creator>princy upadhyay</dc:creator>
  <cp:lastModifiedBy>princy upadhyay</cp:lastModifiedBy>
  <cp:revision>132</cp:revision>
  <dcterms:created xsi:type="dcterms:W3CDTF">2020-09-20T05:34:26Z</dcterms:created>
  <dcterms:modified xsi:type="dcterms:W3CDTF">2020-12-29T11:01:19Z</dcterms:modified>
</cp:coreProperties>
</file>